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handoutMasterIdLst>
    <p:handoutMasterId r:id="rId11"/>
  </p:handoutMasterIdLst>
  <p:sldIdLst>
    <p:sldId id="261" r:id="rId2"/>
    <p:sldId id="263" r:id="rId3"/>
    <p:sldId id="269" r:id="rId4"/>
    <p:sldId id="268" r:id="rId5"/>
    <p:sldId id="264" r:id="rId6"/>
    <p:sldId id="265" r:id="rId7"/>
    <p:sldId id="266" r:id="rId8"/>
    <p:sldId id="267" r:id="rId9"/>
  </p:sldIdLst>
  <p:sldSz cx="9144000" cy="6858000" type="screen4x3"/>
  <p:notesSz cx="7315200" cy="9601200"/>
  <p:defaultTextStyle>
    <a:defPPr>
      <a:defRPr lang="en-US"/>
    </a:defPPr>
    <a:lvl1pPr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1pPr>
    <a:lvl2pPr marL="4572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2pPr>
    <a:lvl3pPr marL="9144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3pPr>
    <a:lvl4pPr marL="13716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4pPr>
    <a:lvl5pPr marL="18288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5pPr>
    <a:lvl6pPr marL="2286000" algn="l" defTabSz="914400" rtl="0" eaLnBrk="1" latinLnBrk="0" hangingPunct="1">
      <a:defRPr sz="3200" kern="1200">
        <a:solidFill>
          <a:schemeClr val="tx1"/>
        </a:solidFill>
        <a:latin typeface="Lucida Grande"/>
        <a:ea typeface="ヒラギノ角ゴ Pro W3"/>
        <a:cs typeface="ヒラギノ角ゴ Pro W3"/>
      </a:defRPr>
    </a:lvl6pPr>
    <a:lvl7pPr marL="2743200" algn="l" defTabSz="914400" rtl="0" eaLnBrk="1" latinLnBrk="0" hangingPunct="1">
      <a:defRPr sz="3200" kern="1200">
        <a:solidFill>
          <a:schemeClr val="tx1"/>
        </a:solidFill>
        <a:latin typeface="Lucida Grande"/>
        <a:ea typeface="ヒラギノ角ゴ Pro W3"/>
        <a:cs typeface="ヒラギノ角ゴ Pro W3"/>
      </a:defRPr>
    </a:lvl7pPr>
    <a:lvl8pPr marL="3200400" algn="l" defTabSz="914400" rtl="0" eaLnBrk="1" latinLnBrk="0" hangingPunct="1">
      <a:defRPr sz="3200" kern="1200">
        <a:solidFill>
          <a:schemeClr val="tx1"/>
        </a:solidFill>
        <a:latin typeface="Lucida Grande"/>
        <a:ea typeface="ヒラギノ角ゴ Pro W3"/>
        <a:cs typeface="ヒラギノ角ゴ Pro W3"/>
      </a:defRPr>
    </a:lvl8pPr>
    <a:lvl9pPr marL="3657600" algn="l" defTabSz="914400" rtl="0" eaLnBrk="1" latinLnBrk="0" hangingPunct="1">
      <a:defRPr sz="3200" kern="1200">
        <a:solidFill>
          <a:schemeClr val="tx1"/>
        </a:solidFill>
        <a:latin typeface="Lucida Grande"/>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3"/>
    <a:srgbClr val="CF0031"/>
    <a:srgbClr val="0041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97" autoAdjust="0"/>
    <p:restoredTop sz="86486" autoAdjust="0"/>
  </p:normalViewPr>
  <p:slideViewPr>
    <p:cSldViewPr snapToGrid="0" snapToObjects="1">
      <p:cViewPr varScale="1">
        <p:scale>
          <a:sx n="96" d="100"/>
          <a:sy n="96" d="100"/>
        </p:scale>
        <p:origin x="72" y="3"/>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70" d="100"/>
          <a:sy n="70" d="100"/>
        </p:scale>
        <p:origin x="-276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wrap="square" lIns="96639" tIns="48320" rIns="96639" bIns="48320" numCol="1" anchor="t"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3" name="Date Placeholder 2"/>
          <p:cNvSpPr>
            <a:spLocks noGrp="1"/>
          </p:cNvSpPr>
          <p:nvPr>
            <p:ph type="dt" sz="quarter" idx="1"/>
          </p:nvPr>
        </p:nvSpPr>
        <p:spPr>
          <a:xfrm>
            <a:off x="4142963" y="0"/>
            <a:ext cx="3170583" cy="480388"/>
          </a:xfrm>
          <a:prstGeom prst="rect">
            <a:avLst/>
          </a:prstGeom>
        </p:spPr>
        <p:txBody>
          <a:bodyPr vert="horz" wrap="square" lIns="96639" tIns="48320" rIns="96639" bIns="48320" numCol="1" anchor="t" anchorCtr="0" compatLnSpc="1">
            <a:prstTxWarp prst="textNoShape">
              <a:avLst/>
            </a:prstTxWarp>
          </a:bodyPr>
          <a:lstStyle>
            <a:lvl1pPr algn="r" eaLnBrk="1" hangingPunct="1">
              <a:defRPr sz="1200">
                <a:latin typeface="Calibri" pitchFamily="34" charset="0"/>
                <a:ea typeface="ヒラギノ角ゴ Pro W3" pitchFamily="-128" charset="-128"/>
                <a:cs typeface="+mn-cs"/>
              </a:defRPr>
            </a:lvl1pPr>
          </a:lstStyle>
          <a:p>
            <a:pPr>
              <a:defRPr/>
            </a:pPr>
            <a:fld id="{C1A3E510-F8A5-41B5-B299-18C55AF86946}" type="datetime1">
              <a:rPr lang="en-US"/>
              <a:pPr>
                <a:defRPr/>
              </a:pPr>
              <a:t>12/15/2019</a:t>
            </a:fld>
            <a:endParaRPr lang="en-US" dirty="0"/>
          </a:p>
        </p:txBody>
      </p:sp>
      <p:sp>
        <p:nvSpPr>
          <p:cNvPr id="4" name="Footer Placeholder 3"/>
          <p:cNvSpPr>
            <a:spLocks noGrp="1"/>
          </p:cNvSpPr>
          <p:nvPr>
            <p:ph type="ftr" sz="quarter" idx="2"/>
          </p:nvPr>
        </p:nvSpPr>
        <p:spPr>
          <a:xfrm>
            <a:off x="1" y="9119173"/>
            <a:ext cx="3170583" cy="480388"/>
          </a:xfrm>
          <a:prstGeom prst="rect">
            <a:avLst/>
          </a:prstGeom>
        </p:spPr>
        <p:txBody>
          <a:bodyPr vert="horz" wrap="square" lIns="96639" tIns="48320" rIns="96639" bIns="48320" numCol="1" anchor="b"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5" name="Slide Number Placeholder 4"/>
          <p:cNvSpPr>
            <a:spLocks noGrp="1"/>
          </p:cNvSpPr>
          <p:nvPr>
            <p:ph type="sldNum" sz="quarter" idx="3"/>
          </p:nvPr>
        </p:nvSpPr>
        <p:spPr>
          <a:xfrm>
            <a:off x="4142963" y="9119173"/>
            <a:ext cx="3170583" cy="480388"/>
          </a:xfrm>
          <a:prstGeom prst="rect">
            <a:avLst/>
          </a:prstGeom>
        </p:spPr>
        <p:txBody>
          <a:bodyPr vert="horz" wrap="square" lIns="96639" tIns="48320" rIns="96639" bIns="483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E1975FB-9961-4F58-AFCC-9CA07594046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wrap="square" lIns="96639" tIns="48320" rIns="96639" bIns="48320" numCol="1" anchor="t"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3" name="Date Placeholder 2"/>
          <p:cNvSpPr>
            <a:spLocks noGrp="1"/>
          </p:cNvSpPr>
          <p:nvPr>
            <p:ph type="dt" idx="1"/>
          </p:nvPr>
        </p:nvSpPr>
        <p:spPr>
          <a:xfrm>
            <a:off x="4142963" y="0"/>
            <a:ext cx="3170583" cy="480388"/>
          </a:xfrm>
          <a:prstGeom prst="rect">
            <a:avLst/>
          </a:prstGeom>
        </p:spPr>
        <p:txBody>
          <a:bodyPr vert="horz" wrap="square" lIns="96639" tIns="48320" rIns="96639" bIns="48320" numCol="1" anchor="t" anchorCtr="0" compatLnSpc="1">
            <a:prstTxWarp prst="textNoShape">
              <a:avLst/>
            </a:prstTxWarp>
          </a:bodyPr>
          <a:lstStyle>
            <a:lvl1pPr algn="r" eaLnBrk="1" hangingPunct="1">
              <a:defRPr sz="1200">
                <a:latin typeface="Calibri" pitchFamily="34" charset="0"/>
                <a:ea typeface="ヒラギノ角ゴ Pro W3" pitchFamily="-128" charset="-128"/>
                <a:cs typeface="+mn-cs"/>
              </a:defRPr>
            </a:lvl1pPr>
          </a:lstStyle>
          <a:p>
            <a:pPr>
              <a:defRPr/>
            </a:pPr>
            <a:fld id="{6F889BEC-A8F9-43EE-A915-3A3959C4A12F}" type="datetime1">
              <a:rPr lang="en-US"/>
              <a:pPr>
                <a:defRPr/>
              </a:pPr>
              <a:t>12/15/2019</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wrap="square" lIns="96639" tIns="48320" rIns="96639" bIns="483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32184" y="4561227"/>
            <a:ext cx="5850835" cy="4320213"/>
          </a:xfrm>
          <a:prstGeom prst="rect">
            <a:avLst/>
          </a:prstGeom>
        </p:spPr>
        <p:txBody>
          <a:bodyPr vert="horz" wrap="square" lIns="96639" tIns="48320" rIns="96639" bIns="483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119173"/>
            <a:ext cx="3170583" cy="480388"/>
          </a:xfrm>
          <a:prstGeom prst="rect">
            <a:avLst/>
          </a:prstGeom>
        </p:spPr>
        <p:txBody>
          <a:bodyPr vert="horz" wrap="square" lIns="96639" tIns="48320" rIns="96639" bIns="48320" numCol="1" anchor="b"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7" name="Slide Number Placeholder 6"/>
          <p:cNvSpPr>
            <a:spLocks noGrp="1"/>
          </p:cNvSpPr>
          <p:nvPr>
            <p:ph type="sldNum" sz="quarter" idx="5"/>
          </p:nvPr>
        </p:nvSpPr>
        <p:spPr>
          <a:xfrm>
            <a:off x="4142963" y="9119173"/>
            <a:ext cx="3170583" cy="480388"/>
          </a:xfrm>
          <a:prstGeom prst="rect">
            <a:avLst/>
          </a:prstGeom>
        </p:spPr>
        <p:txBody>
          <a:bodyPr vert="horz" wrap="square" lIns="96639" tIns="48320" rIns="96639" bIns="483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FA2CC0D-A062-4C10-97E3-E6051A03D79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ヒラギノ角ゴ Pro W3"/>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a:cs typeface="ヒラギノ角ゴ Pro W3"/>
              </a:defRPr>
            </a:lvl1pPr>
            <a:lvl2pPr marL="783722" indent="-301305">
              <a:spcBef>
                <a:spcPct val="30000"/>
              </a:spcBef>
              <a:defRPr sz="1200">
                <a:solidFill>
                  <a:schemeClr val="tx1"/>
                </a:solidFill>
                <a:latin typeface="Calibri" panose="020F0502020204030204" pitchFamily="34" charset="0"/>
                <a:ea typeface="ヒラギノ角ゴ Pro W3"/>
                <a:cs typeface="ヒラギノ角ゴ Pro W3"/>
              </a:defRPr>
            </a:lvl2pPr>
            <a:lvl3pPr marL="1206865" indent="-240385">
              <a:spcBef>
                <a:spcPct val="30000"/>
              </a:spcBef>
              <a:defRPr sz="1200">
                <a:solidFill>
                  <a:schemeClr val="tx1"/>
                </a:solidFill>
                <a:latin typeface="Calibri" panose="020F0502020204030204" pitchFamily="34" charset="0"/>
                <a:ea typeface="ヒラギノ角ゴ Pro W3"/>
                <a:cs typeface="ヒラギノ角ゴ Pro W3"/>
              </a:defRPr>
            </a:lvl3pPr>
            <a:lvl4pPr marL="1690929" indent="-240385">
              <a:spcBef>
                <a:spcPct val="30000"/>
              </a:spcBef>
              <a:defRPr sz="1200">
                <a:solidFill>
                  <a:schemeClr val="tx1"/>
                </a:solidFill>
                <a:latin typeface="Calibri" panose="020F0502020204030204" pitchFamily="34" charset="0"/>
                <a:ea typeface="ヒラギノ角ゴ Pro W3"/>
                <a:cs typeface="ヒラギノ角ゴ Pro W3"/>
              </a:defRPr>
            </a:lvl4pPr>
            <a:lvl5pPr marL="2173344" indent="-240385">
              <a:spcBef>
                <a:spcPct val="30000"/>
              </a:spcBef>
              <a:defRPr sz="1200">
                <a:solidFill>
                  <a:schemeClr val="tx1"/>
                </a:solidFill>
                <a:latin typeface="Calibri" panose="020F0502020204030204" pitchFamily="34" charset="0"/>
                <a:ea typeface="ヒラギノ角ゴ Pro W3"/>
                <a:cs typeface="ヒラギノ角ゴ Pro W3"/>
              </a:defRPr>
            </a:lvl5pPr>
            <a:lvl6pPr marL="2647528"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6pPr>
            <a:lvl7pPr marL="3121712"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7pPr>
            <a:lvl8pPr marL="3595896"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8pPr>
            <a:lvl9pPr marL="4070080"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9pPr>
          </a:lstStyle>
          <a:p>
            <a:pPr>
              <a:spcBef>
                <a:spcPct val="0"/>
              </a:spcBef>
            </a:pPr>
            <a:endParaRPr lang="en-US" altLang="en-US" dirty="0"/>
          </a:p>
        </p:txBody>
      </p:sp>
    </p:spTree>
    <p:extLst>
      <p:ext uri="{BB962C8B-B14F-4D97-AF65-F5344CB8AC3E}">
        <p14:creationId xmlns:p14="http://schemas.microsoft.com/office/powerpoint/2010/main" val="3235497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NewGraphicStandardREV.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90663" y="2146300"/>
            <a:ext cx="109696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r>
              <a:rPr lang="en-US" dirty="0"/>
              <a:t>BOY SCOUTS OF AMERICA</a:t>
            </a:r>
          </a:p>
        </p:txBody>
      </p:sp>
      <p:sp>
        <p:nvSpPr>
          <p:cNvPr id="5" name="Slide Number Placeholder 5"/>
          <p:cNvSpPr>
            <a:spLocks noGrp="1"/>
          </p:cNvSpPr>
          <p:nvPr>
            <p:ph type="sldNum" sz="quarter" idx="11"/>
          </p:nvPr>
        </p:nvSpPr>
        <p:spPr/>
        <p:txBody>
          <a:bodyPr/>
          <a:lstStyle>
            <a:lvl1pPr>
              <a:defRPr/>
            </a:lvl1pPr>
          </a:lstStyle>
          <a:p>
            <a:pPr>
              <a:defRPr/>
            </a:pPr>
            <a:fld id="{73C2E4B3-C0DC-42DE-9D67-BA95ECBA9F27}" type="slidenum">
              <a:rPr lang="en-US" altLang="en-US"/>
              <a:pPr>
                <a:defRPr/>
              </a:pPr>
              <a:t>‹#›</a:t>
            </a:fld>
            <a:endParaRPr lang="en-US" altLang="en-US" dirty="0"/>
          </a:p>
        </p:txBody>
      </p:sp>
      <p:sp>
        <p:nvSpPr>
          <p:cNvPr id="6" name="Date Placeholder 6"/>
          <p:cNvSpPr>
            <a:spLocks noGrp="1"/>
          </p:cNvSpPr>
          <p:nvPr>
            <p:ph type="dt" sz="half" idx="12"/>
          </p:nvPr>
        </p:nvSpPr>
        <p:spPr>
          <a:xfrm>
            <a:off x="3816350" y="6508750"/>
            <a:ext cx="2133600" cy="365125"/>
          </a:xfrm>
          <a:prstGeom prst="rect">
            <a:avLst/>
          </a:prstGeom>
        </p:spPr>
        <p:txBody>
          <a:bodyPr/>
          <a:lstStyle>
            <a:lvl1pPr>
              <a:defRPr/>
            </a:lvl1pPr>
          </a:lstStyle>
          <a:p>
            <a:pPr>
              <a:defRPr/>
            </a:pPr>
            <a:fld id="{D72BF507-91FC-4488-9723-D1B8D073B045}" type="datetime1">
              <a:rPr lang="en-US"/>
              <a:pPr>
                <a:defRPr/>
              </a:pPr>
              <a:t>12/15/2019</a:t>
            </a:fld>
            <a:endParaRPr lang="en-US" dirty="0"/>
          </a:p>
        </p:txBody>
      </p:sp>
    </p:spTree>
    <p:extLst>
      <p:ext uri="{BB962C8B-B14F-4D97-AF65-F5344CB8AC3E}">
        <p14:creationId xmlns:p14="http://schemas.microsoft.com/office/powerpoint/2010/main" val="255345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NewGraphicStandardREV.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7675" y="334963"/>
            <a:ext cx="957263"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dirty="0"/>
              <a:t>BOY SCOUTS OF AMERICA</a:t>
            </a:r>
          </a:p>
        </p:txBody>
      </p:sp>
      <p:sp>
        <p:nvSpPr>
          <p:cNvPr id="6" name="Slide Number Placeholder 5"/>
          <p:cNvSpPr>
            <a:spLocks noGrp="1"/>
          </p:cNvSpPr>
          <p:nvPr>
            <p:ph type="sldNum" sz="quarter" idx="11"/>
          </p:nvPr>
        </p:nvSpPr>
        <p:spPr/>
        <p:txBody>
          <a:bodyPr/>
          <a:lstStyle>
            <a:lvl1pPr>
              <a:defRPr/>
            </a:lvl1pPr>
          </a:lstStyle>
          <a:p>
            <a:pPr>
              <a:defRPr/>
            </a:pPr>
            <a:fld id="{EB1AACCC-7A36-4875-AE25-1839A651A8D5}" type="slidenum">
              <a:rPr lang="en-US" altLang="en-US"/>
              <a:pPr>
                <a:defRPr/>
              </a:pPr>
              <a:t>‹#›</a:t>
            </a:fld>
            <a:endParaRPr lang="en-US" altLang="en-US" dirty="0"/>
          </a:p>
        </p:txBody>
      </p:sp>
      <p:sp>
        <p:nvSpPr>
          <p:cNvPr id="7" name="Date Placeholder 6"/>
          <p:cNvSpPr>
            <a:spLocks noGrp="1"/>
          </p:cNvSpPr>
          <p:nvPr>
            <p:ph type="dt" sz="half" idx="12"/>
          </p:nvPr>
        </p:nvSpPr>
        <p:spPr>
          <a:xfrm>
            <a:off x="3816350" y="6508750"/>
            <a:ext cx="2133600" cy="365125"/>
          </a:xfrm>
          <a:prstGeom prst="rect">
            <a:avLst/>
          </a:prstGeom>
        </p:spPr>
        <p:txBody>
          <a:bodyPr/>
          <a:lstStyle>
            <a:lvl1pPr>
              <a:defRPr/>
            </a:lvl1pPr>
          </a:lstStyle>
          <a:p>
            <a:pPr>
              <a:defRPr/>
            </a:pPr>
            <a:fld id="{EAC884B7-48CE-4FEC-A42D-158C163D1140}" type="datetime1">
              <a:rPr lang="en-US"/>
              <a:pPr>
                <a:defRPr/>
              </a:pPr>
              <a:t>12/15/2019</a:t>
            </a:fld>
            <a:endParaRPr lang="en-US" dirty="0"/>
          </a:p>
        </p:txBody>
      </p:sp>
    </p:spTree>
    <p:extLst>
      <p:ext uri="{BB962C8B-B14F-4D97-AF65-F5344CB8AC3E}">
        <p14:creationId xmlns:p14="http://schemas.microsoft.com/office/powerpoint/2010/main" val="387124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C656E32D-486F-4942-B66C-8F2B9426CEDB}" type="datetime1">
              <a:rPr lang="en-US"/>
              <a:pPr>
                <a:defRPr/>
              </a:pPr>
              <a:t>12/15/2019</a:t>
            </a:fld>
            <a:endParaRPr lang="en-US" dirty="0"/>
          </a:p>
        </p:txBody>
      </p:sp>
      <p:sp>
        <p:nvSpPr>
          <p:cNvPr id="7" name="Footer Placeholder 5"/>
          <p:cNvSpPr>
            <a:spLocks noGrp="1"/>
          </p:cNvSpPr>
          <p:nvPr>
            <p:ph type="ftr" sz="quarter" idx="11"/>
          </p:nvPr>
        </p:nvSpPr>
        <p:spPr/>
        <p:txBody>
          <a:bodyPr/>
          <a:lstStyle>
            <a:lvl1pPr>
              <a:defRPr/>
            </a:lvl1pPr>
          </a:lstStyle>
          <a:p>
            <a:pPr>
              <a:defRPr/>
            </a:pPr>
            <a:r>
              <a:rPr lang="en-US" dirty="0"/>
              <a:t>BOY SCOUTS OF AMERICA</a:t>
            </a:r>
          </a:p>
        </p:txBody>
      </p:sp>
      <p:sp>
        <p:nvSpPr>
          <p:cNvPr id="8" name="Slide Number Placeholder 6"/>
          <p:cNvSpPr>
            <a:spLocks noGrp="1"/>
          </p:cNvSpPr>
          <p:nvPr>
            <p:ph type="sldNum" sz="quarter" idx="12"/>
          </p:nvPr>
        </p:nvSpPr>
        <p:spPr/>
        <p:txBody>
          <a:bodyPr/>
          <a:lstStyle>
            <a:lvl1pPr>
              <a:defRPr/>
            </a:lvl1pPr>
          </a:lstStyle>
          <a:p>
            <a:pPr>
              <a:defRPr/>
            </a:pPr>
            <a:fld id="{015CB9FE-5336-4A6A-BEA0-3884C6123565}" type="slidenum">
              <a:rPr lang="en-US" altLang="en-US"/>
              <a:pPr>
                <a:defRPr/>
              </a:pPr>
              <a:t>‹#›</a:t>
            </a:fld>
            <a:endParaRPr lang="en-US" altLang="en-US" dirty="0"/>
          </a:p>
        </p:txBody>
      </p:sp>
    </p:spTree>
    <p:extLst>
      <p:ext uri="{BB962C8B-B14F-4D97-AF65-F5344CB8AC3E}">
        <p14:creationId xmlns:p14="http://schemas.microsoft.com/office/powerpoint/2010/main" val="115928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a:xfrm>
            <a:off x="3816350" y="6508750"/>
            <a:ext cx="2133600" cy="365125"/>
          </a:xfrm>
          <a:prstGeom prst="rect">
            <a:avLst/>
          </a:prstGeom>
        </p:spPr>
        <p:txBody>
          <a:bodyPr/>
          <a:lstStyle>
            <a:lvl1pPr>
              <a:defRPr/>
            </a:lvl1pPr>
          </a:lstStyle>
          <a:p>
            <a:pPr>
              <a:defRPr/>
            </a:pPr>
            <a:fld id="{DFD2BCA3-9291-49D7-90CB-D3A6CF7D31BF}" type="datetime1">
              <a:rPr lang="en-US"/>
              <a:pPr>
                <a:defRPr/>
              </a:pPr>
              <a:t>12/15/2019</a:t>
            </a:fld>
            <a:endParaRPr lang="en-US" dirty="0"/>
          </a:p>
        </p:txBody>
      </p:sp>
      <p:sp>
        <p:nvSpPr>
          <p:cNvPr id="9" name="Footer Placeholder 7"/>
          <p:cNvSpPr>
            <a:spLocks noGrp="1"/>
          </p:cNvSpPr>
          <p:nvPr>
            <p:ph type="ftr" sz="quarter" idx="11"/>
          </p:nvPr>
        </p:nvSpPr>
        <p:spPr/>
        <p:txBody>
          <a:bodyPr/>
          <a:lstStyle>
            <a:lvl1pPr>
              <a:defRPr/>
            </a:lvl1pPr>
          </a:lstStyle>
          <a:p>
            <a:pPr>
              <a:defRPr/>
            </a:pPr>
            <a:r>
              <a:rPr lang="en-US" dirty="0"/>
              <a:t>BOY SCOUTS OF AMERICA</a:t>
            </a:r>
          </a:p>
        </p:txBody>
      </p:sp>
      <p:sp>
        <p:nvSpPr>
          <p:cNvPr id="10" name="Slide Number Placeholder 8"/>
          <p:cNvSpPr>
            <a:spLocks noGrp="1"/>
          </p:cNvSpPr>
          <p:nvPr>
            <p:ph type="sldNum" sz="quarter" idx="12"/>
          </p:nvPr>
        </p:nvSpPr>
        <p:spPr/>
        <p:txBody>
          <a:bodyPr/>
          <a:lstStyle>
            <a:lvl1pPr>
              <a:defRPr/>
            </a:lvl1pPr>
          </a:lstStyle>
          <a:p>
            <a:pPr>
              <a:defRPr/>
            </a:pPr>
            <a:fld id="{623BEAF3-94F9-45CB-9696-B6559A629EF5}" type="slidenum">
              <a:rPr lang="en-US" altLang="en-US"/>
              <a:pPr>
                <a:defRPr/>
              </a:pPr>
              <a:t>‹#›</a:t>
            </a:fld>
            <a:endParaRPr lang="en-US" altLang="en-US" dirty="0"/>
          </a:p>
        </p:txBody>
      </p:sp>
    </p:spTree>
    <p:extLst>
      <p:ext uri="{BB962C8B-B14F-4D97-AF65-F5344CB8AC3E}">
        <p14:creationId xmlns:p14="http://schemas.microsoft.com/office/powerpoint/2010/main" val="1508880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a:xfrm>
            <a:off x="3816350" y="6508750"/>
            <a:ext cx="2133600" cy="365125"/>
          </a:xfrm>
          <a:prstGeom prst="rect">
            <a:avLst/>
          </a:prstGeom>
        </p:spPr>
        <p:txBody>
          <a:bodyPr/>
          <a:lstStyle>
            <a:lvl1pPr>
              <a:defRPr/>
            </a:lvl1pPr>
          </a:lstStyle>
          <a:p>
            <a:pPr>
              <a:defRPr/>
            </a:pPr>
            <a:fld id="{2B1DEDD5-A5B4-4CB0-BE28-FD7840405C71}" type="datetime1">
              <a:rPr lang="en-US"/>
              <a:pPr>
                <a:defRPr/>
              </a:pPr>
              <a:t>12/15/2019</a:t>
            </a:fld>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dirty="0"/>
              <a:t>BOY SCOUTS OF AMERICA</a:t>
            </a:r>
          </a:p>
        </p:txBody>
      </p:sp>
      <p:sp>
        <p:nvSpPr>
          <p:cNvPr id="6" name="Slide Number Placeholder 4"/>
          <p:cNvSpPr>
            <a:spLocks noGrp="1"/>
          </p:cNvSpPr>
          <p:nvPr>
            <p:ph type="sldNum" sz="quarter" idx="12"/>
          </p:nvPr>
        </p:nvSpPr>
        <p:spPr/>
        <p:txBody>
          <a:bodyPr/>
          <a:lstStyle>
            <a:lvl1pPr>
              <a:defRPr/>
            </a:lvl1pPr>
          </a:lstStyle>
          <a:p>
            <a:pPr>
              <a:defRPr/>
            </a:pPr>
            <a:fld id="{8A92CE90-E726-4DF6-AB43-5B1DEA3AB7B5}" type="slidenum">
              <a:rPr lang="en-US" altLang="en-US"/>
              <a:pPr>
                <a:defRPr/>
              </a:pPr>
              <a:t>‹#›</a:t>
            </a:fld>
            <a:endParaRPr lang="en-US" altLang="en-US" dirty="0"/>
          </a:p>
        </p:txBody>
      </p:sp>
    </p:spTree>
    <p:extLst>
      <p:ext uri="{BB962C8B-B14F-4D97-AF65-F5344CB8AC3E}">
        <p14:creationId xmlns:p14="http://schemas.microsoft.com/office/powerpoint/2010/main" val="77182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6350" y="6508750"/>
            <a:ext cx="2133600" cy="365125"/>
          </a:xfrm>
          <a:prstGeom prst="rect">
            <a:avLst/>
          </a:prstGeom>
        </p:spPr>
        <p:txBody>
          <a:bodyPr/>
          <a:lstStyle>
            <a:lvl1pPr>
              <a:defRPr/>
            </a:lvl1pPr>
          </a:lstStyle>
          <a:p>
            <a:pPr>
              <a:defRPr/>
            </a:pPr>
            <a:fld id="{6D4DF569-9243-45AE-8269-9F8F0A060CDA}" type="datetime1">
              <a:rPr lang="en-US"/>
              <a:pPr>
                <a:defRPr/>
              </a:pPr>
              <a:t>12/15/2019</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BOY SCOUTS OF AMERICA</a:t>
            </a:r>
          </a:p>
        </p:txBody>
      </p:sp>
      <p:sp>
        <p:nvSpPr>
          <p:cNvPr id="4" name="Slide Number Placeholder 3"/>
          <p:cNvSpPr>
            <a:spLocks noGrp="1"/>
          </p:cNvSpPr>
          <p:nvPr>
            <p:ph type="sldNum" sz="quarter" idx="12"/>
          </p:nvPr>
        </p:nvSpPr>
        <p:spPr/>
        <p:txBody>
          <a:bodyPr/>
          <a:lstStyle>
            <a:lvl1pPr>
              <a:defRPr/>
            </a:lvl1pPr>
          </a:lstStyle>
          <a:p>
            <a:pPr>
              <a:defRPr/>
            </a:pPr>
            <a:fld id="{43001EAD-0EB8-4814-B458-25421A43E1C9}" type="slidenum">
              <a:rPr lang="en-US" altLang="en-US"/>
              <a:pPr>
                <a:defRPr/>
              </a:pPr>
              <a:t>‹#›</a:t>
            </a:fld>
            <a:endParaRPr lang="en-US" altLang="en-US" dirty="0"/>
          </a:p>
        </p:txBody>
      </p:sp>
    </p:spTree>
    <p:extLst>
      <p:ext uri="{BB962C8B-B14F-4D97-AF65-F5344CB8AC3E}">
        <p14:creationId xmlns:p14="http://schemas.microsoft.com/office/powerpoint/2010/main" val="29492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67113230-15AA-443C-8C83-09855246A623}" type="datetime1">
              <a:rPr lang="en-US"/>
              <a:pPr>
                <a:defRPr/>
              </a:pPr>
              <a:t>12/15/2019</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dirty="0"/>
              <a:t>BOY SCOUTS OF AMERICA</a:t>
            </a:r>
          </a:p>
        </p:txBody>
      </p:sp>
      <p:sp>
        <p:nvSpPr>
          <p:cNvPr id="7" name="Slide Number Placeholder 6"/>
          <p:cNvSpPr>
            <a:spLocks noGrp="1"/>
          </p:cNvSpPr>
          <p:nvPr>
            <p:ph type="sldNum" sz="quarter" idx="12"/>
          </p:nvPr>
        </p:nvSpPr>
        <p:spPr/>
        <p:txBody>
          <a:bodyPr/>
          <a:lstStyle>
            <a:lvl1pPr>
              <a:defRPr/>
            </a:lvl1pPr>
          </a:lstStyle>
          <a:p>
            <a:pPr>
              <a:defRPr/>
            </a:pPr>
            <a:fld id="{1BC32414-56AD-4569-A65C-CD1179E9AD64}" type="slidenum">
              <a:rPr lang="en-US" altLang="en-US"/>
              <a:pPr>
                <a:defRPr/>
              </a:pPr>
              <a:t>‹#›</a:t>
            </a:fld>
            <a:endParaRPr lang="en-US" altLang="en-US" dirty="0"/>
          </a:p>
        </p:txBody>
      </p:sp>
    </p:spTree>
    <p:extLst>
      <p:ext uri="{BB962C8B-B14F-4D97-AF65-F5344CB8AC3E}">
        <p14:creationId xmlns:p14="http://schemas.microsoft.com/office/powerpoint/2010/main" val="133121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4176"/>
            </a:gs>
            <a:gs pos="100000">
              <a:srgbClr val="005AA3"/>
            </a:gs>
          </a:gsLst>
          <a:lin ang="5400000"/>
        </a:gradFill>
        <a:effectLst/>
      </p:bgPr>
    </p:bg>
    <p:spTree>
      <p:nvGrpSpPr>
        <p:cNvPr id="1" name=""/>
        <p:cNvGrpSpPr/>
        <p:nvPr/>
      </p:nvGrpSpPr>
      <p:grpSpPr>
        <a:xfrm>
          <a:off x="0" y="0"/>
          <a:ext cx="0" cy="0"/>
          <a:chOff x="0" y="0"/>
          <a:chExt cx="0" cy="0"/>
        </a:xfrm>
      </p:grpSpPr>
      <p:pic>
        <p:nvPicPr>
          <p:cNvPr id="1026" name="Picture 12" descr="StatineryFolioREV.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0325" y="5983288"/>
            <a:ext cx="92725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1566863" y="274638"/>
            <a:ext cx="70437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22225" y="6508750"/>
            <a:ext cx="2895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800">
                <a:solidFill>
                  <a:srgbClr val="95B3D7"/>
                </a:solidFill>
                <a:latin typeface="Helvetica" pitchFamily="-128" charset="0"/>
                <a:ea typeface="ヒラギノ角ゴ Pro W3" pitchFamily="-128" charset="-128"/>
                <a:cs typeface="+mn-cs"/>
              </a:defRPr>
            </a:lvl1pPr>
          </a:lstStyle>
          <a:p>
            <a:pPr>
              <a:defRPr/>
            </a:pPr>
            <a:r>
              <a:rPr lang="en-US" dirty="0"/>
              <a:t>BOY SCOUTS OF AMERICA</a:t>
            </a:r>
          </a:p>
        </p:txBody>
      </p:sp>
      <p:sp>
        <p:nvSpPr>
          <p:cNvPr id="6" name="Slide Number Placeholder 5"/>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b="1">
                <a:solidFill>
                  <a:srgbClr val="95B3D7"/>
                </a:solidFill>
                <a:latin typeface="Helvetica" panose="020B0604020202020204" pitchFamily="34" charset="0"/>
              </a:defRPr>
            </a:lvl1pPr>
          </a:lstStyle>
          <a:p>
            <a:pPr>
              <a:defRPr/>
            </a:pPr>
            <a:fld id="{DAB5CA7E-5AA9-4907-AFF5-790BB63DB01B}" type="slidenum">
              <a:rPr lang="en-US" altLang="en-US"/>
              <a:pPr>
                <a:defRPr/>
              </a:pPr>
              <a:t>‹#›</a:t>
            </a:fld>
            <a:endParaRPr lang="en-US" altLang="en-US" dirty="0"/>
          </a:p>
        </p:txBody>
      </p:sp>
      <p:sp>
        <p:nvSpPr>
          <p:cNvPr id="12" name="Date Placeholder 3"/>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eaLnBrk="1" hangingPunct="1">
              <a:defRPr sz="800">
                <a:solidFill>
                  <a:srgbClr val="95B3D7"/>
                </a:solidFill>
                <a:latin typeface="Helvetica" pitchFamily="-128" charset="0"/>
                <a:ea typeface="ヒラギノ角ゴ Pro W3" pitchFamily="-128" charset="-128"/>
                <a:cs typeface="+mn-cs"/>
              </a:defRPr>
            </a:lvl1pPr>
          </a:lstStyle>
          <a:p>
            <a:pPr>
              <a:defRPr/>
            </a:pPr>
            <a:fld id="{DB23FFB1-07C5-47C7-8A37-67D94698CF59}" type="datetime1">
              <a:rPr lang="en-US"/>
              <a:pPr>
                <a:defRPr/>
              </a:pPr>
              <a:t>12/15/2019</a:t>
            </a:fld>
            <a:endParaRPr lang="en-US" dirty="0"/>
          </a:p>
        </p:txBody>
      </p:sp>
      <p:pic>
        <p:nvPicPr>
          <p:cNvPr id="1032" name="Picture 10" descr="Prepared_For_LifeREV.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926263" y="6229350"/>
            <a:ext cx="1074737"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Lst>
  <p:hf hdr="0" ftr="0" dt="0"/>
  <p:txStyles>
    <p:titleStyle>
      <a:lvl1pPr algn="l" defTabSz="457200" rtl="0" eaLnBrk="0" fontAlgn="base" hangingPunct="0">
        <a:spcBef>
          <a:spcPct val="0"/>
        </a:spcBef>
        <a:spcAft>
          <a:spcPct val="0"/>
        </a:spcAft>
        <a:defRPr sz="3200" b="1" kern="1200">
          <a:solidFill>
            <a:schemeClr val="bg1"/>
          </a:solidFill>
          <a:latin typeface="Helvetica"/>
          <a:ea typeface="ヒラギノ角ゴ Pro W3" pitchFamily="-128" charset="-128"/>
          <a:cs typeface="ヒラギノ角ゴ Pro W3"/>
        </a:defRPr>
      </a:lvl1pPr>
      <a:lvl2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2pPr>
      <a:lvl3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3pPr>
      <a:lvl4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4pPr>
      <a:lvl5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5pPr>
      <a:lvl6pPr marL="4572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6pPr>
      <a:lvl7pPr marL="9144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7pPr>
      <a:lvl8pPr marL="13716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8pPr>
      <a:lvl9pPr marL="18288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chemeClr val="bg1"/>
          </a:solidFill>
          <a:latin typeface="Helvetica"/>
          <a:ea typeface="ヒラギノ角ゴ Pro W3" pitchFamily="-128" charset="-128"/>
          <a:cs typeface="ヒラギノ角ゴ Pro W3"/>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Helvetica"/>
          <a:ea typeface="ヒラギノ角ゴ Pro W3" pitchFamily="-128" charset="-128"/>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bg1"/>
          </a:solidFill>
          <a:latin typeface="Helvetica"/>
          <a:ea typeface="ヒラギノ角ゴ Pro W3" pitchFamily="-128"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chemeClr val="bg1"/>
          </a:solidFill>
          <a:latin typeface="Helvetica"/>
          <a:ea typeface="ヒラギノ角ゴ Pro W3" pitchFamily="-128"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chemeClr val="bg1"/>
          </a:solidFill>
          <a:latin typeface="Helvetica"/>
          <a:ea typeface="ヒラギノ角ゴ Pro W3" pitchFamily="-128"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51147" y="488890"/>
            <a:ext cx="6693423"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Overcoming Objections</a:t>
            </a:r>
          </a:p>
        </p:txBody>
      </p:sp>
      <p:sp>
        <p:nvSpPr>
          <p:cNvPr id="3" name="TextBox 2">
            <a:extLst>
              <a:ext uri="{FF2B5EF4-FFF2-40B4-BE49-F238E27FC236}">
                <a16:creationId xmlns:a16="http://schemas.microsoft.com/office/drawing/2014/main" id="{A6CABFDE-DFFF-4440-9D83-96C19070BBF9}"/>
              </a:ext>
            </a:extLst>
          </p:cNvPr>
          <p:cNvSpPr txBox="1"/>
          <p:nvPr/>
        </p:nvSpPr>
        <p:spPr>
          <a:xfrm>
            <a:off x="549447" y="1461060"/>
            <a:ext cx="7831228" cy="4401205"/>
          </a:xfrm>
          <a:prstGeom prst="rect">
            <a:avLst/>
          </a:prstGeom>
          <a:noFill/>
        </p:spPr>
        <p:txBody>
          <a:bodyPr wrap="square" rtlCol="0">
            <a:spAutoFit/>
          </a:bodyPr>
          <a:lstStyle/>
          <a:p>
            <a:r>
              <a:rPr lang="en-US" sz="2000" dirty="0">
                <a:solidFill>
                  <a:schemeClr val="bg1"/>
                </a:solidFill>
              </a:rPr>
              <a:t>It is possible that you may encounter resistance by the unit leader to schedule a Friends of Scouting presentation in the first place. You must do whatever you can to allow the unit members the opportunity to make the decision for themselves on how they can support Friends of Scouting. Here are some helpful hints to overcome that leader's objections:</a:t>
            </a:r>
          </a:p>
          <a:p>
            <a:endParaRPr lang="en-US" sz="2000" dirty="0">
              <a:solidFill>
                <a:schemeClr val="bg1"/>
              </a:solidFill>
            </a:endParaRPr>
          </a:p>
          <a:p>
            <a:pPr marL="342900" lvl="0" indent="-342900">
              <a:buFont typeface="Arial" panose="020B0604020202020204" pitchFamily="34" charset="0"/>
              <a:buChar char="•"/>
            </a:pPr>
            <a:r>
              <a:rPr lang="en-US" sz="2000" dirty="0">
                <a:solidFill>
                  <a:schemeClr val="bg1"/>
                </a:solidFill>
              </a:rPr>
              <a:t>Be knowledgeable of Council highlights in 2020 and what Family FOS supports.</a:t>
            </a:r>
          </a:p>
          <a:p>
            <a:pPr marL="342900" lvl="0" indent="-342900">
              <a:buFont typeface="Arial" panose="020B0604020202020204" pitchFamily="34" charset="0"/>
              <a:buChar char="•"/>
            </a:pPr>
            <a:r>
              <a:rPr lang="en-US" sz="2000" dirty="0">
                <a:solidFill>
                  <a:schemeClr val="bg1"/>
                </a:solidFill>
              </a:rPr>
              <a:t>Ask for no more than a 5-8-minute presentation and </a:t>
            </a:r>
            <a:r>
              <a:rPr lang="en-US" sz="2000" b="1" dirty="0">
                <a:solidFill>
                  <a:schemeClr val="bg1"/>
                </a:solidFill>
              </a:rPr>
              <a:t>keep your promise.</a:t>
            </a:r>
            <a:endParaRPr lang="en-US" sz="2000" dirty="0">
              <a:solidFill>
                <a:schemeClr val="bg1"/>
              </a:solidFill>
            </a:endParaRPr>
          </a:p>
          <a:p>
            <a:pPr marL="342900" lvl="0" indent="-342900">
              <a:buFont typeface="Arial" panose="020B0604020202020204" pitchFamily="34" charset="0"/>
              <a:buChar char="•"/>
            </a:pPr>
            <a:r>
              <a:rPr lang="en-US" sz="2000" dirty="0">
                <a:solidFill>
                  <a:schemeClr val="bg1"/>
                </a:solidFill>
              </a:rPr>
              <a:t>Explain the need to create awareness and educate Scout families about the bigger picture of what Scouting is all about and emphasize the </a:t>
            </a:r>
            <a:r>
              <a:rPr lang="en-US" sz="2000" b="1" u="sng" dirty="0">
                <a:solidFill>
                  <a:schemeClr val="bg1"/>
                </a:solidFill>
              </a:rPr>
              <a:t>local</a:t>
            </a:r>
            <a:r>
              <a:rPr lang="en-US" sz="2000" dirty="0">
                <a:solidFill>
                  <a:schemeClr val="bg1"/>
                </a:solidFill>
              </a:rPr>
              <a:t> investment.</a:t>
            </a:r>
          </a:p>
        </p:txBody>
      </p:sp>
    </p:spTree>
    <p:extLst>
      <p:ext uri="{BB962C8B-B14F-4D97-AF65-F5344CB8AC3E}">
        <p14:creationId xmlns:p14="http://schemas.microsoft.com/office/powerpoint/2010/main" val="368160127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2</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4278094"/>
          </a:xfrm>
          <a:prstGeom prst="rect">
            <a:avLst/>
          </a:prstGeom>
        </p:spPr>
        <p:txBody>
          <a:bodyPr wrap="square">
            <a:spAutoFit/>
          </a:bodyPr>
          <a:lstStyle/>
          <a:p>
            <a:r>
              <a:rPr lang="en-US" sz="2000" b="1" dirty="0">
                <a:solidFill>
                  <a:schemeClr val="bg1"/>
                </a:solidFill>
              </a:rPr>
              <a:t>Objection:		Council relies on Scout families for 								donations too much. We already do the 							popcorn.</a:t>
            </a:r>
          </a:p>
          <a:p>
            <a:endParaRPr lang="en-US" sz="2000" dirty="0">
              <a:solidFill>
                <a:schemeClr val="bg1"/>
              </a:solidFill>
            </a:endParaRPr>
          </a:p>
          <a:p>
            <a:r>
              <a:rPr lang="en-US" sz="2000" dirty="0">
                <a:solidFill>
                  <a:schemeClr val="bg1"/>
                </a:solidFill>
              </a:rPr>
              <a:t>Response:		The popcorn sale supports the unit as well as the 					programs of the NEIC. The unit profit ratio from this 					product sale is one of the best in the country, and an 				equal portion of the proceeds goes to NEIC.  The 					majority of the profit stays with the unit. Family Friends 				of Scouting 	is an opportunity for parents who are willing 				and able to make a personal financial contribution 					directly in support of NEIC programs.</a:t>
            </a:r>
          </a:p>
          <a:p>
            <a:endParaRPr lang="en-US" dirty="0">
              <a:solidFill>
                <a:schemeClr val="bg1"/>
              </a:solidFill>
            </a:endParaRPr>
          </a:p>
        </p:txBody>
      </p:sp>
      <p:sp>
        <p:nvSpPr>
          <p:cNvPr id="6" name="Rectangle 5">
            <a:extLst>
              <a:ext uri="{FF2B5EF4-FFF2-40B4-BE49-F238E27FC236}">
                <a16:creationId xmlns:a16="http://schemas.microsoft.com/office/drawing/2014/main" id="{968FE264-BD9C-43FE-AF1C-00D027DB29B7}"/>
              </a:ext>
            </a:extLst>
          </p:cNvPr>
          <p:cNvSpPr/>
          <p:nvPr/>
        </p:nvSpPr>
        <p:spPr>
          <a:xfrm>
            <a:off x="1496836" y="416701"/>
            <a:ext cx="488011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Frequent Objection</a:t>
            </a:r>
          </a:p>
        </p:txBody>
      </p:sp>
    </p:spTree>
    <p:extLst>
      <p:ext uri="{BB962C8B-B14F-4D97-AF65-F5344CB8AC3E}">
        <p14:creationId xmlns:p14="http://schemas.microsoft.com/office/powerpoint/2010/main" val="34843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3</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5016758"/>
          </a:xfrm>
          <a:prstGeom prst="rect">
            <a:avLst/>
          </a:prstGeom>
        </p:spPr>
        <p:txBody>
          <a:bodyPr wrap="square">
            <a:spAutoFit/>
          </a:bodyPr>
          <a:lstStyle/>
          <a:p>
            <a:r>
              <a:rPr lang="en-US" sz="2000" b="1" dirty="0">
                <a:solidFill>
                  <a:schemeClr val="bg1"/>
                </a:solidFill>
              </a:rPr>
              <a:t>Objection:		Council started collecting $5 program fee is that not 				enough?</a:t>
            </a:r>
          </a:p>
          <a:p>
            <a:endParaRPr lang="en-US" sz="2000" dirty="0">
              <a:solidFill>
                <a:schemeClr val="bg1"/>
              </a:solidFill>
            </a:endParaRPr>
          </a:p>
          <a:p>
            <a:r>
              <a:rPr lang="en-US" sz="2000" dirty="0">
                <a:solidFill>
                  <a:schemeClr val="bg1"/>
                </a:solidFill>
              </a:rPr>
              <a:t>Response:		The bylaws of the Boy Scouts of America allow for local 				councils to charge as much as $12.00 per member to 				offset insurance fees.  Locally, our current cost is 						$9.45 per youth and adult.  We view Scouting as a 					partnership between the Scouts, families, units, and the 				Council.  We all work together to prepare young people 				to make ethical and moral choices over their lifetimes.  				Because of this, we will continue to raise the funds 					necessary to subsidize a portion of the insurance 					expenses, but we will need your help and understanding 				to meet the projected increase.   </a:t>
            </a:r>
            <a:br>
              <a:rPr lang="en-US" sz="2000" dirty="0">
                <a:solidFill>
                  <a:schemeClr val="bg1"/>
                </a:solidFill>
              </a:rPr>
            </a:br>
            <a:r>
              <a:rPr lang="en-US" sz="2000" dirty="0">
                <a:solidFill>
                  <a:schemeClr val="bg1"/>
                </a:solidFill>
              </a:rPr>
              <a:t> </a:t>
            </a:r>
            <a:br>
              <a:rPr lang="en-US" sz="2000" dirty="0">
                <a:solidFill>
                  <a:schemeClr val="bg1"/>
                </a:solidFill>
              </a:rPr>
            </a:br>
            <a:endParaRPr lang="en-US" sz="2000" dirty="0">
              <a:solidFill>
                <a:schemeClr val="bg1"/>
              </a:solidFill>
            </a:endParaRPr>
          </a:p>
        </p:txBody>
      </p:sp>
      <p:sp>
        <p:nvSpPr>
          <p:cNvPr id="6" name="Rectangle 5">
            <a:extLst>
              <a:ext uri="{FF2B5EF4-FFF2-40B4-BE49-F238E27FC236}">
                <a16:creationId xmlns:a16="http://schemas.microsoft.com/office/drawing/2014/main" id="{968FE264-BD9C-43FE-AF1C-00D027DB29B7}"/>
              </a:ext>
            </a:extLst>
          </p:cNvPr>
          <p:cNvSpPr/>
          <p:nvPr/>
        </p:nvSpPr>
        <p:spPr>
          <a:xfrm>
            <a:off x="1496836" y="416701"/>
            <a:ext cx="488011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Frequent Objection</a:t>
            </a:r>
          </a:p>
        </p:txBody>
      </p:sp>
    </p:spTree>
    <p:extLst>
      <p:ext uri="{BB962C8B-B14F-4D97-AF65-F5344CB8AC3E}">
        <p14:creationId xmlns:p14="http://schemas.microsoft.com/office/powerpoint/2010/main" val="349609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4</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4062651"/>
          </a:xfrm>
          <a:prstGeom prst="rect">
            <a:avLst/>
          </a:prstGeom>
        </p:spPr>
        <p:txBody>
          <a:bodyPr wrap="square">
            <a:spAutoFit/>
          </a:bodyPr>
          <a:lstStyle/>
          <a:p>
            <a:r>
              <a:rPr lang="en-US" sz="2000" b="1" dirty="0">
                <a:solidFill>
                  <a:schemeClr val="bg1"/>
                </a:solidFill>
              </a:rPr>
              <a:t>Objection:		We pay $65 in dues to the Pack/Troop/Crew each 					year. Why should we give more? Doesn’t the NEIC 				use that money?</a:t>
            </a:r>
          </a:p>
          <a:p>
            <a:endParaRPr lang="en-US" sz="2000" b="1" dirty="0">
              <a:solidFill>
                <a:schemeClr val="bg1"/>
              </a:solidFill>
            </a:endParaRPr>
          </a:p>
          <a:p>
            <a:r>
              <a:rPr lang="en-US" sz="2000" dirty="0">
                <a:solidFill>
                  <a:schemeClr val="bg1"/>
                </a:solidFill>
              </a:rPr>
              <a:t>Response:		</a:t>
            </a:r>
            <a:r>
              <a:rPr lang="en-US" sz="1800" dirty="0">
                <a:solidFill>
                  <a:schemeClr val="bg1"/>
                </a:solidFill>
              </a:rPr>
              <a:t>Part of the dues you paid to the unit are used within the unit 				itself for 	programs, badges, and books. $65 (plus $12 if your 				child gets Boy’s Life)  $60 goes straight to the national 					organization to pay for membership and processing fees. Five 				dollars of this fee stays with the Northeast Illinois Council to 				offset insurance cost. The Family Friends of Scouting campaign 				gives families the opportunity to support the NEIC, who in turn 				support all youth in the council. </a:t>
            </a:r>
          </a:p>
          <a:p>
            <a:endParaRPr lang="en-US" dirty="0">
              <a:solidFill>
                <a:schemeClr val="bg1"/>
              </a:solidFill>
            </a:endParaRPr>
          </a:p>
        </p:txBody>
      </p:sp>
      <p:sp>
        <p:nvSpPr>
          <p:cNvPr id="6" name="Rectangle 5">
            <a:extLst>
              <a:ext uri="{FF2B5EF4-FFF2-40B4-BE49-F238E27FC236}">
                <a16:creationId xmlns:a16="http://schemas.microsoft.com/office/drawing/2014/main" id="{968FE264-BD9C-43FE-AF1C-00D027DB29B7}"/>
              </a:ext>
            </a:extLst>
          </p:cNvPr>
          <p:cNvSpPr/>
          <p:nvPr/>
        </p:nvSpPr>
        <p:spPr>
          <a:xfrm>
            <a:off x="1496836" y="416701"/>
            <a:ext cx="488011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Frequent Objection</a:t>
            </a:r>
          </a:p>
        </p:txBody>
      </p:sp>
    </p:spTree>
    <p:extLst>
      <p:ext uri="{BB962C8B-B14F-4D97-AF65-F5344CB8AC3E}">
        <p14:creationId xmlns:p14="http://schemas.microsoft.com/office/powerpoint/2010/main" val="105543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5</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392299"/>
            <a:ext cx="8356403" cy="4708981"/>
          </a:xfrm>
          <a:prstGeom prst="rect">
            <a:avLst/>
          </a:prstGeom>
        </p:spPr>
        <p:txBody>
          <a:bodyPr wrap="square">
            <a:spAutoFit/>
          </a:bodyPr>
          <a:lstStyle/>
          <a:p>
            <a:r>
              <a:rPr lang="en-US" sz="2000" b="1" dirty="0">
                <a:solidFill>
                  <a:schemeClr val="bg1"/>
                </a:solidFill>
              </a:rPr>
              <a:t>Objection:		Council doesn't do anything for us we have to pay 				for the advancement awards and Cub Scout Day 					Camp.</a:t>
            </a:r>
          </a:p>
          <a:p>
            <a:endParaRPr lang="en-US" sz="2000" b="1" dirty="0">
              <a:solidFill>
                <a:schemeClr val="bg1"/>
              </a:solidFill>
            </a:endParaRPr>
          </a:p>
          <a:p>
            <a:r>
              <a:rPr lang="en-US" sz="2000" dirty="0">
                <a:solidFill>
                  <a:schemeClr val="bg1"/>
                </a:solidFill>
              </a:rPr>
              <a:t>Response:		</a:t>
            </a:r>
            <a:r>
              <a:rPr lang="en-US" sz="1800" dirty="0">
                <a:solidFill>
                  <a:schemeClr val="bg1"/>
                </a:solidFill>
              </a:rPr>
              <a:t>Each scout helps pay for their advancement awards through 				dues and the unit budget plan. Our fees for day camp and all 				camps are based on what is necessary to cover program 					materials, patches, t-shirts, and anything else the youth 					receive. The NEIC runs these programs at a much lower cost 				than comparable youth camps in Lake and Cook county. The 				NEIC does provide a number of services to benefit the unit, 				including a trained professional staff, program guidance, and 				support through roundtables, Training Days, training courses, 				Camp maintenance, unit membership administration, and 					advancement record keeping. Additionally, NEIC pays for 					liability insurance 	for every registered adult volunteer</a:t>
            </a:r>
            <a:r>
              <a:rPr lang="en-US" sz="2000" dirty="0">
                <a:solidFill>
                  <a:schemeClr val="bg1"/>
                </a:solidFill>
              </a:rPr>
              <a:t>.</a:t>
            </a:r>
          </a:p>
        </p:txBody>
      </p:sp>
      <p:sp>
        <p:nvSpPr>
          <p:cNvPr id="6" name="Rectangle 5">
            <a:extLst>
              <a:ext uri="{FF2B5EF4-FFF2-40B4-BE49-F238E27FC236}">
                <a16:creationId xmlns:a16="http://schemas.microsoft.com/office/drawing/2014/main" id="{F3922F9C-E2AE-4182-9272-49E14AE3E974}"/>
              </a:ext>
            </a:extLst>
          </p:cNvPr>
          <p:cNvSpPr/>
          <p:nvPr/>
        </p:nvSpPr>
        <p:spPr>
          <a:xfrm>
            <a:off x="1496836" y="416701"/>
            <a:ext cx="488011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Frequent Objection</a:t>
            </a:r>
          </a:p>
        </p:txBody>
      </p:sp>
    </p:spTree>
    <p:extLst>
      <p:ext uri="{BB962C8B-B14F-4D97-AF65-F5344CB8AC3E}">
        <p14:creationId xmlns:p14="http://schemas.microsoft.com/office/powerpoint/2010/main" val="222131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6</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3046988"/>
          </a:xfrm>
          <a:prstGeom prst="rect">
            <a:avLst/>
          </a:prstGeom>
        </p:spPr>
        <p:txBody>
          <a:bodyPr wrap="square">
            <a:spAutoFit/>
          </a:bodyPr>
          <a:lstStyle/>
          <a:p>
            <a:r>
              <a:rPr lang="en-US" sz="2000" b="1" dirty="0">
                <a:solidFill>
                  <a:schemeClr val="bg1"/>
                </a:solidFill>
              </a:rPr>
              <a:t>Objection:		I give my time as a leader.</a:t>
            </a:r>
          </a:p>
          <a:p>
            <a:endParaRPr lang="en-US" sz="2000" dirty="0">
              <a:solidFill>
                <a:schemeClr val="bg1"/>
              </a:solidFill>
            </a:endParaRPr>
          </a:p>
          <a:p>
            <a:r>
              <a:rPr lang="en-US" sz="2000" dirty="0">
                <a:solidFill>
                  <a:schemeClr val="bg1"/>
                </a:solidFill>
              </a:rPr>
              <a:t>Response:		We appreciate your service as a leader. That is the 					inherent strength of Scouting: a quality program made 				possible by many dedicated volunteers. Those that are 				the closest and most active in the program best 						understand the benefits, and understand the value 					of supporting Scouting financially as well.</a:t>
            </a:r>
          </a:p>
          <a:p>
            <a:endParaRPr lang="en-US" dirty="0">
              <a:solidFill>
                <a:schemeClr val="bg1"/>
              </a:solidFill>
            </a:endParaRPr>
          </a:p>
        </p:txBody>
      </p:sp>
      <p:sp>
        <p:nvSpPr>
          <p:cNvPr id="6" name="Rectangle 5">
            <a:extLst>
              <a:ext uri="{FF2B5EF4-FFF2-40B4-BE49-F238E27FC236}">
                <a16:creationId xmlns:a16="http://schemas.microsoft.com/office/drawing/2014/main" id="{968FE264-BD9C-43FE-AF1C-00D027DB29B7}"/>
              </a:ext>
            </a:extLst>
          </p:cNvPr>
          <p:cNvSpPr/>
          <p:nvPr/>
        </p:nvSpPr>
        <p:spPr>
          <a:xfrm>
            <a:off x="1496836" y="416701"/>
            <a:ext cx="488011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Frequent Objection</a:t>
            </a:r>
          </a:p>
        </p:txBody>
      </p:sp>
    </p:spTree>
    <p:extLst>
      <p:ext uri="{BB962C8B-B14F-4D97-AF65-F5344CB8AC3E}">
        <p14:creationId xmlns:p14="http://schemas.microsoft.com/office/powerpoint/2010/main" val="426800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7</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279428"/>
            <a:ext cx="8356403" cy="5170646"/>
          </a:xfrm>
          <a:prstGeom prst="rect">
            <a:avLst/>
          </a:prstGeom>
        </p:spPr>
        <p:txBody>
          <a:bodyPr wrap="square">
            <a:spAutoFit/>
          </a:bodyPr>
          <a:lstStyle/>
          <a:p>
            <a:r>
              <a:rPr lang="en-US" sz="2000" b="1" dirty="0">
                <a:solidFill>
                  <a:schemeClr val="bg1"/>
                </a:solidFill>
              </a:rPr>
              <a:t>Objection:		It's expensive to send my scout to summer camp, 					and the sleeping bag and pack and all the other 					equipment they need isn't cheap. </a:t>
            </a:r>
          </a:p>
          <a:p>
            <a:endParaRPr lang="en-US" sz="2000" b="1" dirty="0">
              <a:solidFill>
                <a:schemeClr val="bg1"/>
              </a:solidFill>
            </a:endParaRPr>
          </a:p>
          <a:p>
            <a:r>
              <a:rPr lang="en-US" sz="2000" dirty="0">
                <a:solidFill>
                  <a:schemeClr val="bg1"/>
                </a:solidFill>
              </a:rPr>
              <a:t>Response:		</a:t>
            </a:r>
            <a:r>
              <a:rPr lang="en-US" sz="1800" dirty="0">
                <a:solidFill>
                  <a:schemeClr val="bg1"/>
                </a:solidFill>
              </a:rPr>
              <a:t>The fee a Scout pays for summer camp only covers part 					of the cost (essentially the cost of their meals, expendable 					program materials, and the summer camp staff). The other 					costs, like building insurance, ongoing maintenance, utilities, 				and the ranger's salary are included in the Council's operating 				budget. Without Friends of Scouting, the cost of camp would 				have to be much higher. </a:t>
            </a:r>
          </a:p>
          <a:p>
            <a:endParaRPr lang="en-US" sz="1800" dirty="0">
              <a:solidFill>
                <a:schemeClr val="bg1"/>
              </a:solidFill>
            </a:endParaRPr>
          </a:p>
          <a:p>
            <a:r>
              <a:rPr lang="en-US" sz="1800" dirty="0">
                <a:solidFill>
                  <a:schemeClr val="bg1"/>
                </a:solidFill>
              </a:rPr>
              <a:t>				While sending your scout to summer camp does require a 					commitment of funds, it's still the best deal around when you 				consider what they’re learning (and when you compare it to 				other camps in the area).</a:t>
            </a:r>
          </a:p>
          <a:p>
            <a:endParaRPr lang="en-US" dirty="0">
              <a:solidFill>
                <a:schemeClr val="bg1"/>
              </a:solidFill>
            </a:endParaRPr>
          </a:p>
        </p:txBody>
      </p:sp>
      <p:sp>
        <p:nvSpPr>
          <p:cNvPr id="6" name="Rectangle 5">
            <a:extLst>
              <a:ext uri="{FF2B5EF4-FFF2-40B4-BE49-F238E27FC236}">
                <a16:creationId xmlns:a16="http://schemas.microsoft.com/office/drawing/2014/main" id="{968FE264-BD9C-43FE-AF1C-00D027DB29B7}"/>
              </a:ext>
            </a:extLst>
          </p:cNvPr>
          <p:cNvSpPr/>
          <p:nvPr/>
        </p:nvSpPr>
        <p:spPr>
          <a:xfrm>
            <a:off x="1496836" y="416701"/>
            <a:ext cx="488011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Frequent Objection</a:t>
            </a:r>
          </a:p>
        </p:txBody>
      </p:sp>
    </p:spTree>
    <p:extLst>
      <p:ext uri="{BB962C8B-B14F-4D97-AF65-F5344CB8AC3E}">
        <p14:creationId xmlns:p14="http://schemas.microsoft.com/office/powerpoint/2010/main" val="425074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8</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527474"/>
            <a:ext cx="8356403" cy="4585871"/>
          </a:xfrm>
          <a:prstGeom prst="rect">
            <a:avLst/>
          </a:prstGeom>
        </p:spPr>
        <p:txBody>
          <a:bodyPr wrap="square">
            <a:spAutoFit/>
          </a:bodyPr>
          <a:lstStyle/>
          <a:p>
            <a:r>
              <a:rPr lang="en-US" sz="2000" b="1" dirty="0">
                <a:solidFill>
                  <a:schemeClr val="bg1"/>
                </a:solidFill>
              </a:rPr>
              <a:t>Objection:		If the Council didn't have all those high-priced 					executives, they wouldn't need so much money!</a:t>
            </a:r>
          </a:p>
          <a:p>
            <a:endParaRPr lang="en-US" sz="2000" b="1" dirty="0">
              <a:solidFill>
                <a:schemeClr val="bg1"/>
              </a:solidFill>
            </a:endParaRPr>
          </a:p>
          <a:p>
            <a:pPr algn="just"/>
            <a:r>
              <a:rPr lang="en-US" sz="2000" dirty="0">
                <a:solidFill>
                  <a:schemeClr val="bg1"/>
                </a:solidFill>
              </a:rPr>
              <a:t>Response:		</a:t>
            </a:r>
            <a:r>
              <a:rPr lang="en-US" sz="1800" dirty="0">
                <a:solidFill>
                  <a:schemeClr val="bg1"/>
                </a:solidFill>
              </a:rPr>
              <a:t>Scouting is just like any other organization--we need to have 				paid professional leaders, too. We run a very lean staff: we 					have 7 paid field staff members serving </a:t>
            </a:r>
            <a:r>
              <a:rPr lang="en-US" sz="1800">
                <a:solidFill>
                  <a:schemeClr val="bg1"/>
                </a:solidFill>
              </a:rPr>
              <a:t>over 14,000 </a:t>
            </a:r>
            <a:r>
              <a:rPr lang="en-US" sz="1800" dirty="0">
                <a:solidFill>
                  <a:schemeClr val="bg1"/>
                </a:solidFill>
              </a:rPr>
              <a:t>members. 				Our 	district executives work closely with the members of the 				district committee and commissioner staff coordinating their 				efforts in serving your 	Unit. By working through these 						volunteers, they are able to multiply their effectiveness. They 				spend a lot of time contacting community leaders, explaining 				the Scouting 	program, working one on one with units, and 				enlisting volunteer support. Your District Executive is on call if 				you need assistance or guidance and is just a phone call away.</a:t>
            </a:r>
          </a:p>
          <a:p>
            <a:endParaRPr lang="en-US" dirty="0">
              <a:solidFill>
                <a:schemeClr val="bg1"/>
              </a:solidFill>
            </a:endParaRPr>
          </a:p>
        </p:txBody>
      </p:sp>
      <p:sp>
        <p:nvSpPr>
          <p:cNvPr id="6" name="Rectangle 5">
            <a:extLst>
              <a:ext uri="{FF2B5EF4-FFF2-40B4-BE49-F238E27FC236}">
                <a16:creationId xmlns:a16="http://schemas.microsoft.com/office/drawing/2014/main" id="{968FE264-BD9C-43FE-AF1C-00D027DB29B7}"/>
              </a:ext>
            </a:extLst>
          </p:cNvPr>
          <p:cNvSpPr/>
          <p:nvPr/>
        </p:nvSpPr>
        <p:spPr>
          <a:xfrm>
            <a:off x="1496836" y="416701"/>
            <a:ext cx="488011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solidFill>
                  <a:schemeClr val="accent2"/>
                </a:solidFill>
                <a:effectLst>
                  <a:outerShdw blurRad="50800" dist="39000" dir="5460000" algn="tl">
                    <a:srgbClr val="000000">
                      <a:alpha val="38000"/>
                    </a:srgbClr>
                  </a:outerShdw>
                </a:effectLst>
                <a:latin typeface="Lucida Grande" pitchFamily="-128" charset="0"/>
                <a:ea typeface="ヒラギノ角ゴ Pro W3" pitchFamily="-128" charset="-128"/>
                <a:cs typeface="+mn-cs"/>
              </a:rPr>
              <a:t>Frequent Objection</a:t>
            </a:r>
          </a:p>
        </p:txBody>
      </p:sp>
    </p:spTree>
    <p:extLst>
      <p:ext uri="{BB962C8B-B14F-4D97-AF65-F5344CB8AC3E}">
        <p14:creationId xmlns:p14="http://schemas.microsoft.com/office/powerpoint/2010/main" val="1016094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Normal.dot</Template>
  <TotalTime>0</TotalTime>
  <Words>1341</Words>
  <Application>Microsoft Office PowerPoint</Application>
  <PresentationFormat>On-screen Show (4:3)</PresentationFormat>
  <Paragraphs>43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vt:lpstr>
      <vt:lpstr>Lucida Grande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
  <cp:keywords/>
  <dc:description/>
  <cp:lastModifiedBy/>
  <cp:revision>1</cp:revision>
  <dcterms:created xsi:type="dcterms:W3CDTF">1901-01-01T06:00:00Z</dcterms:created>
  <dcterms:modified xsi:type="dcterms:W3CDTF">2019-12-16T02:56:32Z</dcterms:modified>
  <cp:category/>
</cp:coreProperties>
</file>